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85" r:id="rId3"/>
    <p:sldId id="258" r:id="rId4"/>
    <p:sldId id="259" r:id="rId5"/>
    <p:sldId id="271" r:id="rId6"/>
    <p:sldId id="272" r:id="rId7"/>
    <p:sldId id="290" r:id="rId8"/>
    <p:sldId id="292" r:id="rId9"/>
    <p:sldId id="289" r:id="rId10"/>
    <p:sldId id="266" r:id="rId11"/>
    <p:sldId id="267" r:id="rId12"/>
    <p:sldId id="288" r:id="rId13"/>
    <p:sldId id="273" r:id="rId14"/>
    <p:sldId id="274" r:id="rId15"/>
    <p:sldId id="275" r:id="rId16"/>
    <p:sldId id="276" r:id="rId17"/>
    <p:sldId id="283" r:id="rId18"/>
    <p:sldId id="291" r:id="rId19"/>
    <p:sldId id="293" r:id="rId20"/>
    <p:sldId id="294" r:id="rId21"/>
    <p:sldId id="260" r:id="rId22"/>
    <p:sldId id="261" r:id="rId23"/>
    <p:sldId id="262"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4660"/>
  </p:normalViewPr>
  <p:slideViewPr>
    <p:cSldViewPr snapToGrid="0">
      <p:cViewPr varScale="1">
        <p:scale>
          <a:sx n="60" d="100"/>
          <a:sy n="60" d="100"/>
        </p:scale>
        <p:origin x="91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GB"/>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8369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A7BA347-0B87-4E70-8800-B80ED487A121}" type="datetimeFigureOut">
              <a:rPr lang="en-GB" smtClean="0"/>
              <a:t>27/03/2025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106974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583802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399788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4058286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023718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3403671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796372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403251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39583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A7BA347-0B87-4E70-8800-B80ED487A121}" type="datetimeFigureOut">
              <a:rPr lang="en-GB" smtClean="0"/>
              <a:t>27/03/2025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628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A7BA347-0B87-4E70-8800-B80ED487A121}" type="datetimeFigureOut">
              <a:rPr lang="en-GB" smtClean="0"/>
              <a:t>27/03/2025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04885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A7BA347-0B87-4E70-8800-B80ED487A121}" type="datetimeFigureOut">
              <a:rPr lang="en-GB" smtClean="0"/>
              <a:t>27/03/2025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111841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A7BA347-0B87-4E70-8800-B80ED487A121}" type="datetimeFigureOut">
              <a:rPr lang="en-GB" smtClean="0"/>
              <a:t>27/03/2025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07865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7BA347-0B87-4E70-8800-B80ED487A121}" type="datetimeFigureOut">
              <a:rPr lang="en-GB" smtClean="0"/>
              <a:t>27/03/2025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45030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A7BA347-0B87-4E70-8800-B80ED487A121}" type="datetimeFigureOut">
              <a:rPr lang="en-GB" smtClean="0"/>
              <a:t>27/03/2025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72337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A7BA347-0B87-4E70-8800-B80ED487A121}" type="datetimeFigureOut">
              <a:rPr lang="en-GB" smtClean="0"/>
              <a:t>27/03/2025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64999F-757C-4A56-802C-438A82AC7E37}" type="slidenum">
              <a:rPr lang="en-GB" smtClean="0"/>
              <a:t>‹#›</a:t>
            </a:fld>
            <a:endParaRPr lang="en-GB"/>
          </a:p>
        </p:txBody>
      </p:sp>
    </p:spTree>
    <p:extLst>
      <p:ext uri="{BB962C8B-B14F-4D97-AF65-F5344CB8AC3E}">
        <p14:creationId xmlns:p14="http://schemas.microsoft.com/office/powerpoint/2010/main" val="228053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7BA347-0B87-4E70-8800-B80ED487A121}" type="datetimeFigureOut">
              <a:rPr lang="en-GB" smtClean="0"/>
              <a:t>27/03/2025</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64999F-757C-4A56-802C-438A82AC7E37}" type="slidenum">
              <a:rPr lang="en-GB" smtClean="0"/>
              <a:t>‹#›</a:t>
            </a:fld>
            <a:endParaRPr lang="en-GB"/>
          </a:p>
        </p:txBody>
      </p:sp>
    </p:spTree>
    <p:extLst>
      <p:ext uri="{BB962C8B-B14F-4D97-AF65-F5344CB8AC3E}">
        <p14:creationId xmlns:p14="http://schemas.microsoft.com/office/powerpoint/2010/main" val="292538753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AFC3F-15F9-B82A-96EE-B7079A963E10}"/>
              </a:ext>
            </a:extLst>
          </p:cNvPr>
          <p:cNvPicPr>
            <a:picLocks noChangeAspect="1"/>
          </p:cNvPicPr>
          <p:nvPr/>
        </p:nvPicPr>
        <p:blipFill>
          <a:blip r:embed="rId2"/>
          <a:stretch>
            <a:fillRect/>
          </a:stretch>
        </p:blipFill>
        <p:spPr>
          <a:xfrm>
            <a:off x="131725" y="25115"/>
            <a:ext cx="11976856" cy="6760696"/>
          </a:xfrm>
          <a:prstGeom prst="rect">
            <a:avLst/>
          </a:prstGeom>
        </p:spPr>
      </p:pic>
    </p:spTree>
    <p:extLst>
      <p:ext uri="{BB962C8B-B14F-4D97-AF65-F5344CB8AC3E}">
        <p14:creationId xmlns:p14="http://schemas.microsoft.com/office/powerpoint/2010/main" val="215126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C45A5-733F-9253-E0C1-5E4FB4089281}"/>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Total Number of Churn</a:t>
            </a:r>
          </a:p>
        </p:txBody>
      </p:sp>
      <p:pic>
        <p:nvPicPr>
          <p:cNvPr id="5" name="Content Placeholder 4">
            <a:extLst>
              <a:ext uri="{FF2B5EF4-FFF2-40B4-BE49-F238E27FC236}">
                <a16:creationId xmlns:a16="http://schemas.microsoft.com/office/drawing/2014/main" id="{627CB6EA-680F-AFA6-291F-8228E7EC2D40}"/>
              </a:ext>
            </a:extLst>
          </p:cNvPr>
          <p:cNvPicPr>
            <a:picLocks noGrp="1" noChangeAspect="1"/>
          </p:cNvPicPr>
          <p:nvPr>
            <p:ph idx="1"/>
          </p:nvPr>
        </p:nvPicPr>
        <p:blipFill>
          <a:blip r:embed="rId2"/>
          <a:stretch>
            <a:fillRect/>
          </a:stretch>
        </p:blipFill>
        <p:spPr>
          <a:xfrm>
            <a:off x="4134285" y="2667000"/>
            <a:ext cx="4718768" cy="3124200"/>
          </a:xfrm>
        </p:spPr>
      </p:pic>
    </p:spTree>
    <p:extLst>
      <p:ext uri="{BB962C8B-B14F-4D97-AF65-F5344CB8AC3E}">
        <p14:creationId xmlns:p14="http://schemas.microsoft.com/office/powerpoint/2010/main" val="241653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0224-3C5D-1E1B-B9FE-7B3857DADCDD}"/>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Internet Service</a:t>
            </a:r>
          </a:p>
        </p:txBody>
      </p:sp>
      <p:pic>
        <p:nvPicPr>
          <p:cNvPr id="5" name="Content Placeholder 4">
            <a:extLst>
              <a:ext uri="{FF2B5EF4-FFF2-40B4-BE49-F238E27FC236}">
                <a16:creationId xmlns:a16="http://schemas.microsoft.com/office/drawing/2014/main" id="{7E3C2C36-B203-B59F-A1C0-168FE29C36A7}"/>
              </a:ext>
            </a:extLst>
          </p:cNvPr>
          <p:cNvPicPr>
            <a:picLocks noGrp="1" noChangeAspect="1"/>
          </p:cNvPicPr>
          <p:nvPr>
            <p:ph idx="1"/>
          </p:nvPr>
        </p:nvPicPr>
        <p:blipFill>
          <a:blip r:embed="rId2"/>
          <a:stretch>
            <a:fillRect/>
          </a:stretch>
        </p:blipFill>
        <p:spPr>
          <a:xfrm>
            <a:off x="1493228" y="2667000"/>
            <a:ext cx="10000881" cy="3124200"/>
          </a:xfrm>
        </p:spPr>
      </p:pic>
    </p:spTree>
    <p:extLst>
      <p:ext uri="{BB962C8B-B14F-4D97-AF65-F5344CB8AC3E}">
        <p14:creationId xmlns:p14="http://schemas.microsoft.com/office/powerpoint/2010/main" val="79768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57D79-DEA8-5811-381B-291C10BC71D8}"/>
              </a:ext>
            </a:extLst>
          </p:cNvPr>
          <p:cNvPicPr>
            <a:picLocks noChangeAspect="1"/>
          </p:cNvPicPr>
          <p:nvPr/>
        </p:nvPicPr>
        <p:blipFill>
          <a:blip r:embed="rId2"/>
          <a:stretch>
            <a:fillRect/>
          </a:stretch>
        </p:blipFill>
        <p:spPr>
          <a:xfrm>
            <a:off x="1501540" y="640030"/>
            <a:ext cx="9230627" cy="5260255"/>
          </a:xfrm>
          <a:prstGeom prst="rect">
            <a:avLst/>
          </a:prstGeom>
        </p:spPr>
      </p:pic>
    </p:spTree>
    <p:extLst>
      <p:ext uri="{BB962C8B-B14F-4D97-AF65-F5344CB8AC3E}">
        <p14:creationId xmlns:p14="http://schemas.microsoft.com/office/powerpoint/2010/main" val="249686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FF87-7D7E-C19D-CB88-8CDB21D15FFF}"/>
              </a:ext>
            </a:extLst>
          </p:cNvPr>
          <p:cNvSpPr>
            <a:spLocks noGrp="1"/>
          </p:cNvSpPr>
          <p:nvPr>
            <p:ph type="title"/>
          </p:nvPr>
        </p:nvSpPr>
        <p:spPr/>
        <p:txBody>
          <a:bodyPr/>
          <a:lstStyle/>
          <a:p>
            <a:r>
              <a:rPr lang="en-GB" dirty="0"/>
              <a:t># Who is likely to churn?</a:t>
            </a:r>
          </a:p>
        </p:txBody>
      </p:sp>
      <p:sp>
        <p:nvSpPr>
          <p:cNvPr id="3" name="Content Placeholder 2">
            <a:extLst>
              <a:ext uri="{FF2B5EF4-FFF2-40B4-BE49-F238E27FC236}">
                <a16:creationId xmlns:a16="http://schemas.microsoft.com/office/drawing/2014/main" id="{A4BC516D-88A7-2830-8093-79F88AFC297C}"/>
              </a:ext>
            </a:extLst>
          </p:cNvPr>
          <p:cNvSpPr>
            <a:spLocks noGrp="1"/>
          </p:cNvSpPr>
          <p:nvPr>
            <p:ph idx="1"/>
          </p:nvPr>
        </p:nvSpPr>
        <p:spPr/>
        <p:txBody>
          <a:bodyPr/>
          <a:lstStyle/>
          <a:p>
            <a:r>
              <a:rPr lang="en-GB" dirty="0"/>
              <a:t>Customers with shorter tenure are more likely to Churn than those with longer tenure. Payment method – Electronic check payment may indicate higher Churn Monthly Charges- Higher charges in the internet service may lead customers to migrate to competitors.</a:t>
            </a:r>
          </a:p>
        </p:txBody>
      </p:sp>
    </p:spTree>
    <p:extLst>
      <p:ext uri="{BB962C8B-B14F-4D97-AF65-F5344CB8AC3E}">
        <p14:creationId xmlns:p14="http://schemas.microsoft.com/office/powerpoint/2010/main" val="4114877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01B13-95C6-20E7-AB3C-BE5C2147F5C4}"/>
              </a:ext>
            </a:extLst>
          </p:cNvPr>
          <p:cNvSpPr>
            <a:spLocks noGrp="1"/>
          </p:cNvSpPr>
          <p:nvPr>
            <p:ph type="title"/>
          </p:nvPr>
        </p:nvSpPr>
        <p:spPr/>
        <p:txBody>
          <a:bodyPr/>
          <a:lstStyle/>
          <a:p>
            <a:r>
              <a:rPr lang="en-GB" dirty="0"/>
              <a:t>What are the most significant factors contributing to churn?</a:t>
            </a:r>
          </a:p>
        </p:txBody>
      </p:sp>
      <p:sp>
        <p:nvSpPr>
          <p:cNvPr id="3" name="Content Placeholder 2">
            <a:extLst>
              <a:ext uri="{FF2B5EF4-FFF2-40B4-BE49-F238E27FC236}">
                <a16:creationId xmlns:a16="http://schemas.microsoft.com/office/drawing/2014/main" id="{FFF2BBCB-FB1C-2EF6-BD1B-573F1C12C29A}"/>
              </a:ext>
            </a:extLst>
          </p:cNvPr>
          <p:cNvSpPr>
            <a:spLocks noGrp="1"/>
          </p:cNvSpPr>
          <p:nvPr>
            <p:ph idx="1"/>
          </p:nvPr>
        </p:nvSpPr>
        <p:spPr/>
        <p:txBody>
          <a:bodyPr>
            <a:normAutofit fontScale="92500"/>
          </a:bodyPr>
          <a:lstStyle/>
          <a:p>
            <a:r>
              <a:rPr lang="en-GB" dirty="0"/>
              <a:t>The most important factor contributing to the Customer churn is the type of </a:t>
            </a:r>
            <a:r>
              <a:rPr lang="en-GB" b="1" dirty="0"/>
              <a:t>contract </a:t>
            </a:r>
            <a:r>
              <a:rPr lang="en-GB" dirty="0"/>
              <a:t>the customer engagement, the month-to-month contract are more likely to churn than annual contracts. </a:t>
            </a:r>
            <a:r>
              <a:rPr lang="en-GB" b="1" dirty="0"/>
              <a:t>Customer experience </a:t>
            </a:r>
            <a:r>
              <a:rPr lang="en-GB" dirty="0"/>
              <a:t>is another factor that can have great impact on the customers, service issues with internet such as low internet speed, network problem and reduced service will increase the likelihood of high Churn rates. High Pricing- High pricing of a contract will lead to a high Churn rates as customers will migrate to other service providing internet service at a good rate. Competition- Customers tend to move to companies with better offer rate and good internet service, this will lead to a high Churn rate.</a:t>
            </a:r>
          </a:p>
        </p:txBody>
      </p:sp>
    </p:spTree>
    <p:extLst>
      <p:ext uri="{BB962C8B-B14F-4D97-AF65-F5344CB8AC3E}">
        <p14:creationId xmlns:p14="http://schemas.microsoft.com/office/powerpoint/2010/main" val="195484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3C9C-2D0E-5EDC-8FEA-C99607CBE583}"/>
              </a:ext>
            </a:extLst>
          </p:cNvPr>
          <p:cNvSpPr>
            <a:spLocks noGrp="1"/>
          </p:cNvSpPr>
          <p:nvPr>
            <p:ph type="title"/>
          </p:nvPr>
        </p:nvSpPr>
        <p:spPr/>
        <p:txBody>
          <a:bodyPr/>
          <a:lstStyle/>
          <a:p>
            <a:r>
              <a:rPr lang="en-GB" dirty="0"/>
              <a:t>How can the company proactively engage at-risk customers to reduce churn?</a:t>
            </a:r>
          </a:p>
        </p:txBody>
      </p:sp>
      <p:sp>
        <p:nvSpPr>
          <p:cNvPr id="3" name="Content Placeholder 2">
            <a:extLst>
              <a:ext uri="{FF2B5EF4-FFF2-40B4-BE49-F238E27FC236}">
                <a16:creationId xmlns:a16="http://schemas.microsoft.com/office/drawing/2014/main" id="{F2EA30CA-9CB8-113D-7D69-0E7932E9D6E2}"/>
              </a:ext>
            </a:extLst>
          </p:cNvPr>
          <p:cNvSpPr>
            <a:spLocks noGrp="1"/>
          </p:cNvSpPr>
          <p:nvPr>
            <p:ph idx="1"/>
          </p:nvPr>
        </p:nvSpPr>
        <p:spPr/>
        <p:txBody>
          <a:bodyPr>
            <a:normAutofit lnSpcReduction="10000"/>
          </a:bodyPr>
          <a:lstStyle/>
          <a:p>
            <a:r>
              <a:rPr lang="en-GB" dirty="0"/>
              <a:t>Company can pro-actively engage at-risk customer to reduce churn by providing rewards, discounts or free trials for a period of time before customer engages the </a:t>
            </a:r>
            <a:r>
              <a:rPr lang="en-GB" dirty="0" err="1"/>
              <a:t>service.Company</a:t>
            </a:r>
            <a:r>
              <a:rPr lang="en-GB" dirty="0"/>
              <a:t> can encourage customer for a down grade instead on complete cancellation that will increase the rate of churn. For high valued customers, measures can be placed with the account managers to closely manage such </a:t>
            </a:r>
            <a:r>
              <a:rPr lang="en-GB" dirty="0" err="1"/>
              <a:t>accounts.Conduct</a:t>
            </a:r>
            <a:r>
              <a:rPr lang="en-GB" dirty="0"/>
              <a:t> surveys to measure customer feedback, this will give knowledge of the pain point of the </a:t>
            </a:r>
            <a:r>
              <a:rPr lang="en-GB" dirty="0" err="1"/>
              <a:t>customer.Regular</a:t>
            </a:r>
            <a:r>
              <a:rPr lang="en-GB" dirty="0"/>
              <a:t> emails and text messages to check with the performance and engagement of customers on social media</a:t>
            </a:r>
          </a:p>
        </p:txBody>
      </p:sp>
    </p:spTree>
    <p:extLst>
      <p:ext uri="{BB962C8B-B14F-4D97-AF65-F5344CB8AC3E}">
        <p14:creationId xmlns:p14="http://schemas.microsoft.com/office/powerpoint/2010/main" val="1731317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F800-D83C-5139-3E77-B4CBB0BDDBD7}"/>
              </a:ext>
            </a:extLst>
          </p:cNvPr>
          <p:cNvSpPr>
            <a:spLocks noGrp="1"/>
          </p:cNvSpPr>
          <p:nvPr>
            <p:ph type="title"/>
          </p:nvPr>
        </p:nvSpPr>
        <p:spPr/>
        <p:txBody>
          <a:bodyPr/>
          <a:lstStyle/>
          <a:p>
            <a:r>
              <a:rPr lang="en-GB" dirty="0"/>
              <a:t>What customer segments are most vulnerable to churn?</a:t>
            </a:r>
          </a:p>
        </p:txBody>
      </p:sp>
      <p:sp>
        <p:nvSpPr>
          <p:cNvPr id="3" name="Content Placeholder 2">
            <a:extLst>
              <a:ext uri="{FF2B5EF4-FFF2-40B4-BE49-F238E27FC236}">
                <a16:creationId xmlns:a16="http://schemas.microsoft.com/office/drawing/2014/main" id="{D8885E40-99CF-3E15-0DE7-B77B587BE53B}"/>
              </a:ext>
            </a:extLst>
          </p:cNvPr>
          <p:cNvSpPr>
            <a:spLocks noGrp="1"/>
          </p:cNvSpPr>
          <p:nvPr>
            <p:ph idx="1"/>
          </p:nvPr>
        </p:nvSpPr>
        <p:spPr/>
        <p:txBody>
          <a:bodyPr/>
          <a:lstStyle/>
          <a:p>
            <a:r>
              <a:rPr lang="en-GB" dirty="0"/>
              <a:t>The customer segments most at risk of churn include new users, low-engagement customers, single users, and those experiencing billing issues. By proactively identifying these groups and implementing tailored retention strategies, businesses can minimize churn and enhance long-term customer loyalty.</a:t>
            </a:r>
          </a:p>
        </p:txBody>
      </p:sp>
    </p:spTree>
    <p:extLst>
      <p:ext uri="{BB962C8B-B14F-4D97-AF65-F5344CB8AC3E}">
        <p14:creationId xmlns:p14="http://schemas.microsoft.com/office/powerpoint/2010/main" val="214570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BBEEF-6E7A-F1CD-8414-1A1EF04973BE}"/>
              </a:ext>
            </a:extLst>
          </p:cNvPr>
          <p:cNvPicPr>
            <a:picLocks noChangeAspect="1"/>
          </p:cNvPicPr>
          <p:nvPr/>
        </p:nvPicPr>
        <p:blipFill>
          <a:blip r:embed="rId2"/>
          <a:stretch>
            <a:fillRect/>
          </a:stretch>
        </p:blipFill>
        <p:spPr>
          <a:xfrm>
            <a:off x="656963" y="914400"/>
            <a:ext cx="10142582" cy="5082139"/>
          </a:xfrm>
          <a:prstGeom prst="rect">
            <a:avLst/>
          </a:prstGeom>
        </p:spPr>
      </p:pic>
    </p:spTree>
    <p:extLst>
      <p:ext uri="{BB962C8B-B14F-4D97-AF65-F5344CB8AC3E}">
        <p14:creationId xmlns:p14="http://schemas.microsoft.com/office/powerpoint/2010/main" val="80217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3360-45DA-7383-5445-4A4E2DBBD067}"/>
              </a:ext>
            </a:extLst>
          </p:cNvPr>
          <p:cNvSpPr>
            <a:spLocks noGrp="1"/>
          </p:cNvSpPr>
          <p:nvPr>
            <p:ph type="title"/>
          </p:nvPr>
        </p:nvSpPr>
        <p:spPr/>
        <p:txBody>
          <a:bodyPr/>
          <a:lstStyle/>
          <a:p>
            <a:r>
              <a:rPr lang="en-GB" dirty="0"/>
              <a:t>Summary Insights</a:t>
            </a:r>
          </a:p>
        </p:txBody>
      </p:sp>
      <p:sp>
        <p:nvSpPr>
          <p:cNvPr id="3" name="Content Placeholder 2">
            <a:extLst>
              <a:ext uri="{FF2B5EF4-FFF2-40B4-BE49-F238E27FC236}">
                <a16:creationId xmlns:a16="http://schemas.microsoft.com/office/drawing/2014/main" id="{C83668DB-3D98-E7DE-2DDD-77DA9B4346F3}"/>
              </a:ext>
            </a:extLst>
          </p:cNvPr>
          <p:cNvSpPr>
            <a:spLocks noGrp="1"/>
          </p:cNvSpPr>
          <p:nvPr>
            <p:ph idx="1"/>
          </p:nvPr>
        </p:nvSpPr>
        <p:spPr/>
        <p:txBody>
          <a:bodyPr/>
          <a:lstStyle/>
          <a:p>
            <a:r>
              <a:rPr lang="en-GB" dirty="0"/>
              <a:t>Firstly, Insights about the data collected regarding </a:t>
            </a:r>
            <a:r>
              <a:rPr lang="en-GB" dirty="0" err="1"/>
              <a:t>ConnectTel</a:t>
            </a:r>
            <a:endParaRPr lang="en-GB" dirty="0"/>
          </a:p>
          <a:p>
            <a:r>
              <a:rPr lang="en-GB" dirty="0"/>
              <a:t>:The </a:t>
            </a:r>
            <a:r>
              <a:rPr lang="en-GB" dirty="0" err="1"/>
              <a:t>CustomerID</a:t>
            </a:r>
            <a:r>
              <a:rPr lang="en-GB" dirty="0"/>
              <a:t> was dropped as it will not be needed for the Analysis# Total number of Rows and Columns was identified</a:t>
            </a:r>
          </a:p>
          <a:p>
            <a:r>
              <a:rPr lang="en-GB" dirty="0"/>
              <a:t>No missing data in the dataset</a:t>
            </a:r>
          </a:p>
          <a:p>
            <a:r>
              <a:rPr lang="en-GB" dirty="0" err="1"/>
              <a:t>TotalCharges</a:t>
            </a:r>
            <a:r>
              <a:rPr lang="en-GB" dirty="0"/>
              <a:t> column had missing data which was replaced with '0’</a:t>
            </a:r>
          </a:p>
          <a:p>
            <a:r>
              <a:rPr lang="en-GB" dirty="0"/>
              <a:t> Datatype for '</a:t>
            </a:r>
            <a:r>
              <a:rPr lang="en-GB" dirty="0" err="1"/>
              <a:t>TotalCharges</a:t>
            </a:r>
            <a:r>
              <a:rPr lang="en-GB" dirty="0"/>
              <a:t>' column was changed from 'object' to 'float</a:t>
            </a:r>
          </a:p>
        </p:txBody>
      </p:sp>
    </p:spTree>
    <p:extLst>
      <p:ext uri="{BB962C8B-B14F-4D97-AF65-F5344CB8AC3E}">
        <p14:creationId xmlns:p14="http://schemas.microsoft.com/office/powerpoint/2010/main" val="1180760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FC22-BA2D-4E56-C082-2AC756D97480}"/>
              </a:ext>
            </a:extLst>
          </p:cNvPr>
          <p:cNvSpPr>
            <a:spLocks noGrp="1"/>
          </p:cNvSpPr>
          <p:nvPr>
            <p:ph type="title"/>
          </p:nvPr>
        </p:nvSpPr>
        <p:spPr/>
        <p:txBody>
          <a:bodyPr/>
          <a:lstStyle/>
          <a:p>
            <a:r>
              <a:rPr lang="en-GB" dirty="0"/>
              <a:t>Recommendation</a:t>
            </a:r>
          </a:p>
        </p:txBody>
      </p:sp>
      <p:sp>
        <p:nvSpPr>
          <p:cNvPr id="3" name="Content Placeholder 2">
            <a:extLst>
              <a:ext uri="{FF2B5EF4-FFF2-40B4-BE49-F238E27FC236}">
                <a16:creationId xmlns:a16="http://schemas.microsoft.com/office/drawing/2014/main" id="{D931B646-B8A4-3338-2CFD-094A05230CF4}"/>
              </a:ext>
            </a:extLst>
          </p:cNvPr>
          <p:cNvSpPr>
            <a:spLocks noGrp="1"/>
          </p:cNvSpPr>
          <p:nvPr>
            <p:ph idx="1"/>
          </p:nvPr>
        </p:nvSpPr>
        <p:spPr/>
        <p:txBody>
          <a:bodyPr/>
          <a:lstStyle/>
          <a:p>
            <a:pPr marL="0" indent="0">
              <a:buNone/>
            </a:pPr>
            <a:r>
              <a:rPr lang="en-GB" dirty="0"/>
              <a:t>To reduce Churn;</a:t>
            </a:r>
          </a:p>
          <a:p>
            <a:r>
              <a:rPr lang="en-GB" dirty="0" err="1"/>
              <a:t>Connectel</a:t>
            </a:r>
            <a:r>
              <a:rPr lang="en-GB" dirty="0"/>
              <a:t>  should offer loyalty program to customer that will attract them to engage with the internet service.</a:t>
            </a:r>
          </a:p>
          <a:p>
            <a:r>
              <a:rPr lang="en-GB" dirty="0"/>
              <a:t>Encourage long term contract by giving discount to loyal customer to discourage them from going to subscribe to month-month subscription.</a:t>
            </a:r>
          </a:p>
          <a:p>
            <a:r>
              <a:rPr lang="en-GB" dirty="0"/>
              <a:t>Identify high risk customers and offer packages that will make them engage with the service.</a:t>
            </a:r>
          </a:p>
        </p:txBody>
      </p:sp>
    </p:spTree>
    <p:extLst>
      <p:ext uri="{BB962C8B-B14F-4D97-AF65-F5344CB8AC3E}">
        <p14:creationId xmlns:p14="http://schemas.microsoft.com/office/powerpoint/2010/main" val="2000615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605F-5C08-4134-A6C5-FAC20B8BC799}"/>
              </a:ext>
            </a:extLst>
          </p:cNvPr>
          <p:cNvSpPr>
            <a:spLocks noGrp="1"/>
          </p:cNvSpPr>
          <p:nvPr>
            <p:ph type="ctrTitle"/>
          </p:nvPr>
        </p:nvSpPr>
        <p:spPr/>
        <p:txBody>
          <a:bodyPr/>
          <a:lstStyle/>
          <a:p>
            <a:r>
              <a:rPr lang="en-GB" dirty="0">
                <a:latin typeface="Arial" panose="020B0604020202020204" pitchFamily="34" charset="0"/>
                <a:cs typeface="Arial" panose="020B0604020202020204" pitchFamily="34" charset="0"/>
              </a:rPr>
              <a:t>Churn Dataset prediction</a:t>
            </a:r>
          </a:p>
        </p:txBody>
      </p:sp>
      <p:sp>
        <p:nvSpPr>
          <p:cNvPr id="3" name="Subtitle 2">
            <a:extLst>
              <a:ext uri="{FF2B5EF4-FFF2-40B4-BE49-F238E27FC236}">
                <a16:creationId xmlns:a16="http://schemas.microsoft.com/office/drawing/2014/main" id="{BBCEFCF4-38C5-D6EE-4E99-19258DF1935A}"/>
              </a:ext>
            </a:extLst>
          </p:cNvPr>
          <p:cNvSpPr>
            <a:spLocks noGrp="1"/>
          </p:cNvSpPr>
          <p:nvPr>
            <p:ph type="subTitle" idx="1"/>
          </p:nvPr>
        </p:nvSpPr>
        <p:spPr/>
        <p:txBody>
          <a:bodyPr>
            <a:normAutofit/>
          </a:bodyPr>
          <a:lstStyle/>
          <a:p>
            <a:r>
              <a:rPr lang="en-GB" sz="3200" b="1" dirty="0">
                <a:latin typeface="Arial" panose="020B0604020202020204" pitchFamily="34" charset="0"/>
                <a:cs typeface="Arial" panose="020B0604020202020204" pitchFamily="34" charset="0"/>
              </a:rPr>
              <a:t>By Faith Esohe Ejele</a:t>
            </a:r>
          </a:p>
        </p:txBody>
      </p:sp>
    </p:spTree>
    <p:extLst>
      <p:ext uri="{BB962C8B-B14F-4D97-AF65-F5344CB8AC3E}">
        <p14:creationId xmlns:p14="http://schemas.microsoft.com/office/powerpoint/2010/main" val="3662435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2DC4-82EC-405B-D1C9-9B0C3F050B76}"/>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450F38B3-0114-CDAB-E551-89D3CF564DEA}"/>
              </a:ext>
            </a:extLst>
          </p:cNvPr>
          <p:cNvSpPr>
            <a:spLocks noGrp="1"/>
          </p:cNvSpPr>
          <p:nvPr>
            <p:ph idx="1"/>
          </p:nvPr>
        </p:nvSpPr>
        <p:spPr/>
        <p:txBody>
          <a:bodyPr/>
          <a:lstStyle/>
          <a:p>
            <a:r>
              <a:rPr lang="en-GB" dirty="0"/>
              <a:t>Using the Prediction Model to fine-tune the business to encourage customers to engage in the business.</a:t>
            </a:r>
          </a:p>
          <a:p>
            <a:r>
              <a:rPr lang="en-GB" dirty="0"/>
              <a:t>Machine learning to predict, will reduce the loss of customers and increase the engagement over-time.</a:t>
            </a:r>
          </a:p>
          <a:p>
            <a:r>
              <a:rPr lang="en-GB" dirty="0"/>
              <a:t>Using Machine model will increase customer retention rate.</a:t>
            </a:r>
          </a:p>
        </p:txBody>
      </p:sp>
    </p:spTree>
    <p:extLst>
      <p:ext uri="{BB962C8B-B14F-4D97-AF65-F5344CB8AC3E}">
        <p14:creationId xmlns:p14="http://schemas.microsoft.com/office/powerpoint/2010/main" val="2305131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7CB1D-6993-2C80-31F7-EFDBFB570BE0}"/>
              </a:ext>
            </a:extLst>
          </p:cNvPr>
          <p:cNvPicPr>
            <a:picLocks noChangeAspect="1"/>
          </p:cNvPicPr>
          <p:nvPr/>
        </p:nvPicPr>
        <p:blipFill>
          <a:blip r:embed="rId2"/>
          <a:stretch>
            <a:fillRect/>
          </a:stretch>
        </p:blipFill>
        <p:spPr>
          <a:xfrm>
            <a:off x="404261" y="529836"/>
            <a:ext cx="11393804" cy="6024967"/>
          </a:xfrm>
          <a:prstGeom prst="rect">
            <a:avLst/>
          </a:prstGeom>
        </p:spPr>
      </p:pic>
    </p:spTree>
    <p:extLst>
      <p:ext uri="{BB962C8B-B14F-4D97-AF65-F5344CB8AC3E}">
        <p14:creationId xmlns:p14="http://schemas.microsoft.com/office/powerpoint/2010/main" val="2106375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E1AA9-4841-36B5-B973-96220547230A}"/>
              </a:ext>
            </a:extLst>
          </p:cNvPr>
          <p:cNvPicPr>
            <a:picLocks noChangeAspect="1"/>
          </p:cNvPicPr>
          <p:nvPr/>
        </p:nvPicPr>
        <p:blipFill>
          <a:blip r:embed="rId2"/>
          <a:stretch>
            <a:fillRect/>
          </a:stretch>
        </p:blipFill>
        <p:spPr>
          <a:xfrm>
            <a:off x="303767" y="385010"/>
            <a:ext cx="11575312" cy="6246795"/>
          </a:xfrm>
          <a:prstGeom prst="rect">
            <a:avLst/>
          </a:prstGeom>
        </p:spPr>
      </p:pic>
    </p:spTree>
    <p:extLst>
      <p:ext uri="{BB962C8B-B14F-4D97-AF65-F5344CB8AC3E}">
        <p14:creationId xmlns:p14="http://schemas.microsoft.com/office/powerpoint/2010/main" val="304127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21A67-11BF-C5E9-E1FB-68C1E5BFAE9C}"/>
              </a:ext>
            </a:extLst>
          </p:cNvPr>
          <p:cNvPicPr>
            <a:picLocks noChangeAspect="1"/>
          </p:cNvPicPr>
          <p:nvPr/>
        </p:nvPicPr>
        <p:blipFill>
          <a:blip r:embed="rId2"/>
          <a:stretch>
            <a:fillRect/>
          </a:stretch>
        </p:blipFill>
        <p:spPr>
          <a:xfrm>
            <a:off x="192505" y="211756"/>
            <a:ext cx="11762071" cy="6448926"/>
          </a:xfrm>
          <a:prstGeom prst="rect">
            <a:avLst/>
          </a:prstGeom>
        </p:spPr>
      </p:pic>
    </p:spTree>
    <p:extLst>
      <p:ext uri="{BB962C8B-B14F-4D97-AF65-F5344CB8AC3E}">
        <p14:creationId xmlns:p14="http://schemas.microsoft.com/office/powerpoint/2010/main" val="389546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F8EB-0C5C-08DE-C9A1-869CB877F456}"/>
              </a:ext>
            </a:extLst>
          </p:cNvPr>
          <p:cNvSpPr>
            <a:spLocks noGrp="1"/>
          </p:cNvSpPr>
          <p:nvPr>
            <p:ph type="title"/>
          </p:nvPr>
        </p:nvSpPr>
        <p:spPr/>
        <p:txBody>
          <a:bodyPr>
            <a:normAutofit/>
          </a:bodyPr>
          <a:lstStyle/>
          <a:p>
            <a:pPr algn="ctr"/>
            <a:r>
              <a:rPr lang="en-GB" sz="4000" b="1" dirty="0">
                <a:latin typeface="Algerian" panose="04020705040A02060702" pitchFamily="82" charset="0"/>
              </a:rPr>
              <a:t>Thank you</a:t>
            </a:r>
          </a:p>
        </p:txBody>
      </p:sp>
    </p:spTree>
    <p:extLst>
      <p:ext uri="{BB962C8B-B14F-4D97-AF65-F5344CB8AC3E}">
        <p14:creationId xmlns:p14="http://schemas.microsoft.com/office/powerpoint/2010/main" val="314107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7AFE3-22A6-8212-9765-1BB67776216D}"/>
              </a:ext>
            </a:extLst>
          </p:cNvPr>
          <p:cNvPicPr>
            <a:picLocks noChangeAspect="1"/>
          </p:cNvPicPr>
          <p:nvPr/>
        </p:nvPicPr>
        <p:blipFill>
          <a:blip r:embed="rId2"/>
          <a:stretch>
            <a:fillRect/>
          </a:stretch>
        </p:blipFill>
        <p:spPr>
          <a:xfrm>
            <a:off x="282341" y="216189"/>
            <a:ext cx="11627317" cy="6425622"/>
          </a:xfrm>
          <a:prstGeom prst="rect">
            <a:avLst/>
          </a:prstGeom>
        </p:spPr>
      </p:pic>
    </p:spTree>
    <p:extLst>
      <p:ext uri="{BB962C8B-B14F-4D97-AF65-F5344CB8AC3E}">
        <p14:creationId xmlns:p14="http://schemas.microsoft.com/office/powerpoint/2010/main" val="89603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7D601-F0DE-4337-E3BC-7A191B01DE1F}"/>
              </a:ext>
            </a:extLst>
          </p:cNvPr>
          <p:cNvPicPr>
            <a:picLocks noChangeAspect="1"/>
          </p:cNvPicPr>
          <p:nvPr/>
        </p:nvPicPr>
        <p:blipFill>
          <a:blip r:embed="rId2"/>
          <a:stretch>
            <a:fillRect/>
          </a:stretch>
        </p:blipFill>
        <p:spPr>
          <a:xfrm>
            <a:off x="192505" y="260374"/>
            <a:ext cx="11745141" cy="6400308"/>
          </a:xfrm>
          <a:prstGeom prst="rect">
            <a:avLst/>
          </a:prstGeom>
        </p:spPr>
      </p:pic>
    </p:spTree>
    <p:extLst>
      <p:ext uri="{BB962C8B-B14F-4D97-AF65-F5344CB8AC3E}">
        <p14:creationId xmlns:p14="http://schemas.microsoft.com/office/powerpoint/2010/main" val="28803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A4412-99AC-5CE5-26C6-BEEE943EBE5A}"/>
              </a:ext>
            </a:extLst>
          </p:cNvPr>
          <p:cNvSpPr>
            <a:spLocks noGrp="1"/>
          </p:cNvSpPr>
          <p:nvPr>
            <p:ph type="title"/>
          </p:nvPr>
        </p:nvSpPr>
        <p:spPr/>
        <p:txBody>
          <a:bodyPr/>
          <a:lstStyle/>
          <a:p>
            <a:r>
              <a:rPr lang="en-GB" b="1" dirty="0">
                <a:latin typeface="Arial" panose="020B0604020202020204" pitchFamily="34" charset="0"/>
                <a:cs typeface="Arial" panose="020B0604020202020204" pitchFamily="34" charset="0"/>
              </a:rPr>
              <a:t>Problem Definition</a:t>
            </a:r>
          </a:p>
        </p:txBody>
      </p:sp>
      <p:sp>
        <p:nvSpPr>
          <p:cNvPr id="3" name="Content Placeholder 2">
            <a:extLst>
              <a:ext uri="{FF2B5EF4-FFF2-40B4-BE49-F238E27FC236}">
                <a16:creationId xmlns:a16="http://schemas.microsoft.com/office/drawing/2014/main" id="{8B5AFCFC-AA11-4728-8C32-770DEB6E297A}"/>
              </a:ext>
            </a:extLst>
          </p:cNvPr>
          <p:cNvSpPr>
            <a:spLocks noGrp="1"/>
          </p:cNvSpPr>
          <p:nvPr>
            <p:ph idx="1"/>
          </p:nvPr>
        </p:nvSpPr>
        <p:spPr/>
        <p:txBody>
          <a:bodyPr>
            <a:normAutofit fontScale="85000" lnSpcReduction="20000"/>
          </a:bodyPr>
          <a:lstStyle/>
          <a:p>
            <a:r>
              <a:rPr lang="en-GB" sz="3200" dirty="0">
                <a:latin typeface="Arial" panose="020B0604020202020204" pitchFamily="34" charset="0"/>
                <a:cs typeface="Arial" panose="020B0604020202020204" pitchFamily="34" charset="0"/>
              </a:rPr>
              <a:t>Customer churn is the process where customers stop using a company's products or services over a specific period. </a:t>
            </a:r>
            <a:r>
              <a:rPr lang="en-GB" sz="3200" dirty="0" err="1">
                <a:latin typeface="Arial" panose="020B0604020202020204" pitchFamily="34" charset="0"/>
                <a:cs typeface="Arial" panose="020B0604020202020204" pitchFamily="34" charset="0"/>
              </a:rPr>
              <a:t>Connectel</a:t>
            </a:r>
            <a:r>
              <a:rPr lang="en-GB" sz="3200" dirty="0">
                <a:latin typeface="Arial" panose="020B0604020202020204" pitchFamily="34" charset="0"/>
                <a:cs typeface="Arial" panose="020B0604020202020204" pitchFamily="34" charset="0"/>
              </a:rPr>
              <a:t>, a subscription-based model is set to retain customers and be outstanding in the competitive industries. </a:t>
            </a:r>
          </a:p>
          <a:p>
            <a:r>
              <a:rPr lang="en-GB" sz="3200" dirty="0">
                <a:latin typeface="Arial" panose="020B0604020202020204" pitchFamily="34" charset="0"/>
                <a:cs typeface="Arial" panose="020B0604020202020204" pitchFamily="34" charset="0"/>
              </a:rPr>
              <a:t> Retaining customers is essential for long-term growth and profitability. Elevated churn rates can signal customer dissatisfaction or the availability of more appealing alternatives in the market.</a:t>
            </a:r>
          </a:p>
        </p:txBody>
      </p:sp>
    </p:spTree>
    <p:extLst>
      <p:ext uri="{BB962C8B-B14F-4D97-AF65-F5344CB8AC3E}">
        <p14:creationId xmlns:p14="http://schemas.microsoft.com/office/powerpoint/2010/main" val="710301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B5CD-6A9D-94B4-265F-FB83FF0939DD}"/>
              </a:ext>
            </a:extLst>
          </p:cNvPr>
          <p:cNvSpPr>
            <a:spLocks noGrp="1"/>
          </p:cNvSpPr>
          <p:nvPr>
            <p:ph type="title"/>
          </p:nvPr>
        </p:nvSpPr>
        <p:spPr/>
        <p:txBody>
          <a:bodyPr/>
          <a:lstStyle/>
          <a:p>
            <a:r>
              <a:rPr lang="en-GB" b="1" dirty="0">
                <a:latin typeface="Arial" panose="020B0604020202020204" pitchFamily="34" charset="0"/>
                <a:cs typeface="Arial" panose="020B0604020202020204" pitchFamily="34" charset="0"/>
              </a:rPr>
              <a:t>Business Problem-</a:t>
            </a:r>
            <a:r>
              <a:rPr lang="en-GB" b="1" dirty="0" err="1">
                <a:latin typeface="Arial" panose="020B0604020202020204" pitchFamily="34" charset="0"/>
                <a:cs typeface="Arial" panose="020B0604020202020204" pitchFamily="34" charset="0"/>
              </a:rPr>
              <a:t>Connectel</a:t>
            </a:r>
            <a:endParaRPr lang="en-GB"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7309FB-5205-6F97-AA6F-1AAAA178131F}"/>
              </a:ext>
            </a:extLst>
          </p:cNvPr>
          <p:cNvSpPr>
            <a:spLocks noGrp="1"/>
          </p:cNvSpPr>
          <p:nvPr>
            <p:ph idx="1"/>
          </p:nvPr>
        </p:nvSpPr>
        <p:spPr/>
        <p:txBody>
          <a:bodyPr>
            <a:normAutofit/>
          </a:bodyPr>
          <a:lstStyle/>
          <a:p>
            <a:r>
              <a:rPr lang="en-GB" sz="3200" dirty="0"/>
              <a:t>The company is facing a significant churn rate, affecting both revenue and long-term customer loyalty. Identifying the key factors driving churn and predicting at-risk customers will empower the company to develop targeted strategies for customer retention.</a:t>
            </a:r>
          </a:p>
        </p:txBody>
      </p:sp>
    </p:spTree>
    <p:extLst>
      <p:ext uri="{BB962C8B-B14F-4D97-AF65-F5344CB8AC3E}">
        <p14:creationId xmlns:p14="http://schemas.microsoft.com/office/powerpoint/2010/main" val="367069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F8A5-95DF-829E-1862-4B65482DE9DC}"/>
              </a:ext>
            </a:extLst>
          </p:cNvPr>
          <p:cNvSpPr>
            <a:spLocks noGrp="1"/>
          </p:cNvSpPr>
          <p:nvPr>
            <p:ph type="title"/>
          </p:nvPr>
        </p:nvSpPr>
        <p:spPr/>
        <p:txBody>
          <a:bodyPr/>
          <a:lstStyle/>
          <a:p>
            <a:r>
              <a:rPr lang="en-GB" dirty="0"/>
              <a:t>Features of Churn Dataset</a:t>
            </a:r>
          </a:p>
        </p:txBody>
      </p:sp>
      <p:pic>
        <p:nvPicPr>
          <p:cNvPr id="5" name="Content Placeholder 4">
            <a:extLst>
              <a:ext uri="{FF2B5EF4-FFF2-40B4-BE49-F238E27FC236}">
                <a16:creationId xmlns:a16="http://schemas.microsoft.com/office/drawing/2014/main" id="{DDAE8690-E8FF-3A15-E5CD-7A82A1219558}"/>
              </a:ext>
            </a:extLst>
          </p:cNvPr>
          <p:cNvPicPr>
            <a:picLocks noGrp="1" noChangeAspect="1"/>
          </p:cNvPicPr>
          <p:nvPr>
            <p:ph idx="1"/>
          </p:nvPr>
        </p:nvPicPr>
        <p:blipFill>
          <a:blip r:embed="rId2"/>
          <a:stretch>
            <a:fillRect/>
          </a:stretch>
        </p:blipFill>
        <p:spPr>
          <a:xfrm>
            <a:off x="1529976" y="2723948"/>
            <a:ext cx="9683455" cy="3166713"/>
          </a:xfrm>
        </p:spPr>
      </p:pic>
    </p:spTree>
    <p:extLst>
      <p:ext uri="{BB962C8B-B14F-4D97-AF65-F5344CB8AC3E}">
        <p14:creationId xmlns:p14="http://schemas.microsoft.com/office/powerpoint/2010/main" val="322902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9BAB-B4C2-466E-4950-8C1536A00365}"/>
              </a:ext>
            </a:extLst>
          </p:cNvPr>
          <p:cNvSpPr>
            <a:spLocks noGrp="1"/>
          </p:cNvSpPr>
          <p:nvPr>
            <p:ph type="title"/>
          </p:nvPr>
        </p:nvSpPr>
        <p:spPr/>
        <p:txBody>
          <a:bodyPr/>
          <a:lstStyle/>
          <a:p>
            <a:r>
              <a:rPr lang="en-GB" dirty="0"/>
              <a:t>Numerical Statistics</a:t>
            </a:r>
          </a:p>
        </p:txBody>
      </p:sp>
      <p:pic>
        <p:nvPicPr>
          <p:cNvPr id="5" name="Content Placeholder 4">
            <a:extLst>
              <a:ext uri="{FF2B5EF4-FFF2-40B4-BE49-F238E27FC236}">
                <a16:creationId xmlns:a16="http://schemas.microsoft.com/office/drawing/2014/main" id="{7338367F-10D9-114A-1166-BC4DC95EAACB}"/>
              </a:ext>
            </a:extLst>
          </p:cNvPr>
          <p:cNvPicPr>
            <a:picLocks noGrp="1" noChangeAspect="1"/>
          </p:cNvPicPr>
          <p:nvPr>
            <p:ph idx="1"/>
          </p:nvPr>
        </p:nvPicPr>
        <p:blipFill>
          <a:blip r:embed="rId2"/>
          <a:stretch>
            <a:fillRect/>
          </a:stretch>
        </p:blipFill>
        <p:spPr>
          <a:xfrm>
            <a:off x="2608447" y="2579571"/>
            <a:ext cx="8200724" cy="3888605"/>
          </a:xfrm>
        </p:spPr>
      </p:pic>
    </p:spTree>
    <p:extLst>
      <p:ext uri="{BB962C8B-B14F-4D97-AF65-F5344CB8AC3E}">
        <p14:creationId xmlns:p14="http://schemas.microsoft.com/office/powerpoint/2010/main" val="342660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0B214-6337-CBB8-630F-9D674603506C}"/>
              </a:ext>
            </a:extLst>
          </p:cNvPr>
          <p:cNvSpPr>
            <a:spLocks noGrp="1"/>
          </p:cNvSpPr>
          <p:nvPr>
            <p:ph type="title"/>
          </p:nvPr>
        </p:nvSpPr>
        <p:spPr/>
        <p:txBody>
          <a:bodyPr/>
          <a:lstStyle/>
          <a:p>
            <a:pPr algn="ctr"/>
            <a:r>
              <a:rPr lang="en-GB" b="1" dirty="0">
                <a:latin typeface="Arial" panose="020B0604020202020204" pitchFamily="34" charset="0"/>
                <a:cs typeface="Arial" panose="020B0604020202020204" pitchFamily="34" charset="0"/>
              </a:rPr>
              <a:t>Data Visualization</a:t>
            </a:r>
          </a:p>
        </p:txBody>
      </p:sp>
    </p:spTree>
    <p:extLst>
      <p:ext uri="{BB962C8B-B14F-4D97-AF65-F5344CB8AC3E}">
        <p14:creationId xmlns:p14="http://schemas.microsoft.com/office/powerpoint/2010/main" val="1388103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18550</TotalTime>
  <Words>649</Words>
  <Application>Microsoft Office PowerPoint</Application>
  <PresentationFormat>Widescreen</PresentationFormat>
  <Paragraphs>36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Algerian</vt:lpstr>
      <vt:lpstr>Arial</vt:lpstr>
      <vt:lpstr>Corbel</vt:lpstr>
      <vt:lpstr>Parallax</vt:lpstr>
      <vt:lpstr>PowerPoint Presentation</vt:lpstr>
      <vt:lpstr>Churn Dataset prediction</vt:lpstr>
      <vt:lpstr>PowerPoint Presentation</vt:lpstr>
      <vt:lpstr>PowerPoint Presentation</vt:lpstr>
      <vt:lpstr>Problem Definition</vt:lpstr>
      <vt:lpstr>Business Problem-Connectel</vt:lpstr>
      <vt:lpstr>Features of Churn Dataset</vt:lpstr>
      <vt:lpstr>Numerical Statistics</vt:lpstr>
      <vt:lpstr>Data Visualization</vt:lpstr>
      <vt:lpstr>Total Number of Churn</vt:lpstr>
      <vt:lpstr>Internet Service</vt:lpstr>
      <vt:lpstr>PowerPoint Presentation</vt:lpstr>
      <vt:lpstr># Who is likely to churn?</vt:lpstr>
      <vt:lpstr>What are the most significant factors contributing to churn?</vt:lpstr>
      <vt:lpstr>How can the company proactively engage at-risk customers to reduce churn?</vt:lpstr>
      <vt:lpstr>What customer segments are most vulnerable to churn?</vt:lpstr>
      <vt:lpstr>PowerPoint Presentation</vt:lpstr>
      <vt:lpstr>Summary Insights</vt:lpstr>
      <vt:lpstr>Recommendation</vt:lpstr>
      <vt:lpstr>Conclusion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Faith Ejele</dc:creator>
  <cp:lastModifiedBy>Faith Ejele</cp:lastModifiedBy>
  <cp:revision>37</cp:revision>
  <dcterms:created xsi:type="dcterms:W3CDTF">2025-03-12T01:37:21Z</dcterms:created>
  <dcterms:modified xsi:type="dcterms:W3CDTF">2025-03-27T20:42:22Z</dcterms:modified>
</cp:coreProperties>
</file>